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234" y="-6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885356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Автор и дата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Автор и дата</a:t>
            </a:r>
          </a:p>
        </p:txBody>
      </p:sp>
      <p:sp>
        <p:nvSpPr>
          <p:cNvPr id="12" name="Заголовок презентации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Заголовок презентации</a:t>
            </a:r>
          </a:p>
        </p:txBody>
      </p:sp>
      <p:sp>
        <p:nvSpPr>
          <p:cNvPr id="13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Подзаголовок презентации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Информационное сообщ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Уровень текста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Информационное сообщение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ажный фа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Информация о факте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Информация о факте</a:t>
            </a:r>
          </a:p>
        </p:txBody>
      </p:sp>
      <p:sp>
        <p:nvSpPr>
          <p:cNvPr id="10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Авторство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Авторство</a:t>
            </a:r>
          </a:p>
        </p:txBody>
      </p:sp>
      <p:sp>
        <p:nvSpPr>
          <p:cNvPr id="116" name="Уровень текста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«Важная цитата»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 (3 шт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Изображение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Изображение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Изображение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Изображение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 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Заголовок презентации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Заголовок презентации</a:t>
            </a:r>
          </a:p>
        </p:txBody>
      </p:sp>
      <p:sp>
        <p:nvSpPr>
          <p:cNvPr id="23" name="Автор и дата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Автор и дата</a:t>
            </a:r>
          </a:p>
        </p:txBody>
      </p:sp>
      <p:sp>
        <p:nvSpPr>
          <p:cNvPr id="24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Подзаголовок презентации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 фото (вариан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Заголовок слайда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Заголовок слайда</a:t>
            </a:r>
          </a:p>
        </p:txBody>
      </p:sp>
      <p:sp>
        <p:nvSpPr>
          <p:cNvPr id="34" name="Уровень текста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Подзаголовок слайда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Заголовок слайда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Заголовок слайда</a:t>
            </a:r>
          </a:p>
        </p:txBody>
      </p:sp>
      <p:sp>
        <p:nvSpPr>
          <p:cNvPr id="43" name="Подзаголовок слайда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Подзаголовок слайда</a:t>
            </a:r>
          </a:p>
        </p:txBody>
      </p:sp>
      <p:sp>
        <p:nvSpPr>
          <p:cNvPr id="44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пункта на слайде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Текст пункта на слайде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Подзаголовок слайда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Подзаголовок слайда</a:t>
            </a:r>
          </a:p>
        </p:txBody>
      </p:sp>
      <p:sp>
        <p:nvSpPr>
          <p:cNvPr id="61" name="Уровень текста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Текст пункта на слайде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Заголовок слайда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Заголовок слайда</a:t>
            </a:r>
          </a:p>
        </p:txBody>
      </p:sp>
      <p:sp>
        <p:nvSpPr>
          <p:cNvPr id="6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Заголовок раздела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Заголовок раздела</a:t>
            </a:r>
          </a:p>
        </p:txBody>
      </p:sp>
      <p:sp>
        <p:nvSpPr>
          <p:cNvPr id="7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Заголовок слайда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Заголовок слайда</a:t>
            </a:r>
          </a:p>
        </p:txBody>
      </p:sp>
      <p:sp>
        <p:nvSpPr>
          <p:cNvPr id="80" name="Подзаголовок слайда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Подзаголовок слайда</a:t>
            </a:r>
          </a:p>
        </p:txBody>
      </p:sp>
      <p:sp>
        <p:nvSpPr>
          <p:cNvPr id="8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овестка д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Заголовок повестки дня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Заголовок повестки дня</a:t>
            </a:r>
          </a:p>
        </p:txBody>
      </p:sp>
      <p:sp>
        <p:nvSpPr>
          <p:cNvPr id="89" name="Подзаголовок повестки дня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Подзаголовок повестки дня</a:t>
            </a:r>
          </a:p>
        </p:txBody>
      </p:sp>
      <p:sp>
        <p:nvSpPr>
          <p:cNvPr id="90" name="Уровень текста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Темы повестки дня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слайда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Заголовок слайда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Текст пункта на слайде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young.moibiz93.ru/start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1920x1080 (1).png" descr="1920x1080 (1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Bitmap.png" descr="Bitmap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0680" y="-630832"/>
            <a:ext cx="24223664" cy="175285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54" name="logo-black.png" descr="logo-black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64414" y="1410830"/>
            <a:ext cx="11255172" cy="924982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Проект предназначен для молодых и начинающих предпринимателей Краснодарского края, а также для тех, кто только планирует начать вести свой собственный бизнес в возрасте от 18 до 35 лет включительно.…"/>
          <p:cNvSpPr txBox="1"/>
          <p:nvPr/>
        </p:nvSpPr>
        <p:spPr>
          <a:xfrm>
            <a:off x="3179446" y="2983162"/>
            <a:ext cx="19021666" cy="84125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457200">
              <a:defRPr sz="3000">
                <a:solidFill>
                  <a:srgbClr val="000000"/>
                </a:solidFill>
              </a:defRPr>
            </a:pPr>
            <a:r>
              <a:rPr lang="ru-RU" b="1" u="sng" dirty="0" smtClean="0"/>
              <a:t>Целевая аудитория Проекта</a:t>
            </a:r>
          </a:p>
          <a:p>
            <a:pPr defTabSz="457200">
              <a:defRPr sz="3000">
                <a:solidFill>
                  <a:srgbClr val="000000"/>
                </a:solidFill>
              </a:defRPr>
            </a:pPr>
            <a:endParaRPr lang="ru-RU" b="1" dirty="0" smtClean="0"/>
          </a:p>
          <a:p>
            <a:pPr marL="180000" indent="-457200" algn="l" defTabSz="457200">
              <a:buFont typeface="Wingdings" pitchFamily="2" charset="2"/>
              <a:buChar char="q"/>
              <a:defRPr sz="3000">
                <a:solidFill>
                  <a:srgbClr val="000000"/>
                </a:solidFill>
              </a:defRPr>
            </a:pPr>
            <a:r>
              <a:rPr lang="ru-RU" dirty="0" smtClean="0"/>
              <a:t>М</a:t>
            </a:r>
            <a:r>
              <a:rPr dirty="0" err="1" smtClean="0"/>
              <a:t>олоды</a:t>
            </a:r>
            <a:r>
              <a:rPr lang="ru-RU" dirty="0" smtClean="0"/>
              <a:t>е </a:t>
            </a:r>
            <a:r>
              <a:rPr dirty="0" smtClean="0"/>
              <a:t>и </a:t>
            </a:r>
            <a:r>
              <a:rPr dirty="0" err="1" smtClean="0"/>
              <a:t>начинающи</a:t>
            </a:r>
            <a:r>
              <a:rPr lang="ru-RU" dirty="0" smtClean="0"/>
              <a:t>е</a:t>
            </a:r>
            <a:r>
              <a:rPr dirty="0" smtClean="0"/>
              <a:t> </a:t>
            </a:r>
            <a:r>
              <a:rPr dirty="0" err="1" smtClean="0"/>
              <a:t>предпринимател</a:t>
            </a:r>
            <a:r>
              <a:rPr lang="ru-RU" dirty="0" smtClean="0"/>
              <a:t>и</a:t>
            </a:r>
            <a:r>
              <a:rPr dirty="0" smtClean="0"/>
              <a:t> </a:t>
            </a:r>
            <a:r>
              <a:rPr dirty="0" err="1"/>
              <a:t>Краснодарского</a:t>
            </a:r>
            <a:r>
              <a:rPr dirty="0"/>
              <a:t> </a:t>
            </a:r>
            <a:r>
              <a:rPr dirty="0" err="1" smtClean="0"/>
              <a:t>края</a:t>
            </a:r>
            <a:r>
              <a:rPr lang="ru-RU" dirty="0" smtClean="0"/>
              <a:t> в возрасте от 18 до 35 лет включительно, срок регистрации которых на момент обращения не превышает 6 месяцев;</a:t>
            </a:r>
            <a:r>
              <a:rPr dirty="0" smtClean="0"/>
              <a:t> </a:t>
            </a:r>
            <a:endParaRPr lang="ru-RU" dirty="0" smtClean="0"/>
          </a:p>
          <a:p>
            <a:pPr algn="l" defTabSz="457200">
              <a:defRPr sz="3000">
                <a:solidFill>
                  <a:srgbClr val="000000"/>
                </a:solidFill>
              </a:defRPr>
            </a:pPr>
            <a:endParaRPr lang="ru-RU" dirty="0" smtClean="0"/>
          </a:p>
          <a:p>
            <a:pPr marL="180000" indent="-457200" algn="l" defTabSz="457200">
              <a:buFont typeface="Wingdings" pitchFamily="2" charset="2"/>
              <a:buChar char="q"/>
              <a:defRPr sz="3000">
                <a:solidFill>
                  <a:srgbClr val="000000"/>
                </a:solidFill>
              </a:defRPr>
            </a:pPr>
            <a:r>
              <a:rPr lang="ru-RU" dirty="0" smtClean="0"/>
              <a:t>Молодые люди в </a:t>
            </a:r>
            <a:r>
              <a:rPr lang="ru-RU" dirty="0"/>
              <a:t>возрасте от 18 до 35 лет </a:t>
            </a:r>
            <a:r>
              <a:rPr lang="ru-RU" dirty="0" smtClean="0"/>
              <a:t>включительно, желающие </a:t>
            </a:r>
            <a:endParaRPr lang="ru-RU" dirty="0"/>
          </a:p>
          <a:p>
            <a:pPr marL="180000" algn="l" defTabSz="457200">
              <a:defRPr sz="3000">
                <a:solidFill>
                  <a:srgbClr val="000000"/>
                </a:solidFill>
              </a:defRPr>
            </a:pPr>
            <a:r>
              <a:rPr dirty="0" err="1" smtClean="0"/>
              <a:t>начать</a:t>
            </a:r>
            <a:r>
              <a:rPr dirty="0" smtClean="0"/>
              <a:t> </a:t>
            </a:r>
            <a:r>
              <a:rPr dirty="0" err="1" smtClean="0"/>
              <a:t>вести</a:t>
            </a:r>
            <a:r>
              <a:rPr dirty="0" smtClean="0"/>
              <a:t> </a:t>
            </a:r>
            <a:r>
              <a:rPr dirty="0" err="1"/>
              <a:t>свой</a:t>
            </a:r>
            <a:r>
              <a:rPr dirty="0"/>
              <a:t> </a:t>
            </a:r>
            <a:r>
              <a:rPr dirty="0" err="1"/>
              <a:t>собственный</a:t>
            </a:r>
            <a:r>
              <a:rPr dirty="0"/>
              <a:t> </a:t>
            </a:r>
            <a:r>
              <a:rPr dirty="0" err="1" smtClean="0"/>
              <a:t>бизнес</a:t>
            </a:r>
            <a:r>
              <a:rPr lang="ru-RU" dirty="0" smtClean="0"/>
              <a:t> на территории края.</a:t>
            </a:r>
            <a:endParaRPr dirty="0"/>
          </a:p>
          <a:p>
            <a:pPr marL="457200" indent="-457200" algn="l" defTabSz="457200">
              <a:buFont typeface="Wingdings" pitchFamily="2" charset="2"/>
              <a:buChar char="q"/>
              <a:defRPr sz="3000">
                <a:solidFill>
                  <a:srgbClr val="000000"/>
                </a:solidFill>
              </a:defRPr>
            </a:pPr>
            <a:endParaRPr lang="ru-RU" b="1" dirty="0" smtClean="0"/>
          </a:p>
          <a:p>
            <a:pPr defTabSz="457200">
              <a:defRPr sz="3000">
                <a:solidFill>
                  <a:srgbClr val="000000"/>
                </a:solidFill>
              </a:defRPr>
            </a:pPr>
            <a:r>
              <a:rPr lang="ru-RU" b="1" u="sng" dirty="0" smtClean="0"/>
              <a:t>Программа проекта:</a:t>
            </a:r>
          </a:p>
          <a:p>
            <a:pPr defTabSz="457200">
              <a:defRPr sz="3000">
                <a:solidFill>
                  <a:srgbClr val="000000"/>
                </a:solidFill>
              </a:defRPr>
            </a:pPr>
            <a:endParaRPr lang="ru-RU" b="1" dirty="0" smtClean="0"/>
          </a:p>
          <a:p>
            <a:pPr marL="457200" indent="-457200" algn="l" defTabSz="457200">
              <a:buFont typeface="Wingdings" pitchFamily="2" charset="2"/>
              <a:buChar char="ü"/>
              <a:defRPr sz="3000">
                <a:solidFill>
                  <a:srgbClr val="000000"/>
                </a:solidFill>
              </a:defRPr>
            </a:pPr>
            <a:r>
              <a:rPr dirty="0" err="1" smtClean="0"/>
              <a:t>Онлайн-тестирование</a:t>
            </a:r>
            <a:r>
              <a:rPr lang="ru-RU" dirty="0" smtClean="0"/>
              <a:t>;</a:t>
            </a:r>
          </a:p>
          <a:p>
            <a:pPr marL="457200" indent="-457200" algn="l" defTabSz="457200">
              <a:buFont typeface="Wingdings" pitchFamily="2" charset="2"/>
              <a:buChar char="ü"/>
              <a:defRPr sz="3000">
                <a:solidFill>
                  <a:srgbClr val="000000"/>
                </a:solidFill>
              </a:defRPr>
            </a:pPr>
            <a:r>
              <a:rPr lang="ru-RU" dirty="0"/>
              <a:t>О</a:t>
            </a:r>
            <a:r>
              <a:rPr dirty="0" err="1" smtClean="0"/>
              <a:t>бучающая</a:t>
            </a:r>
            <a:r>
              <a:rPr dirty="0" smtClean="0"/>
              <a:t> </a:t>
            </a:r>
            <a:r>
              <a:rPr dirty="0" err="1" smtClean="0"/>
              <a:t>программа</a:t>
            </a:r>
            <a:r>
              <a:rPr lang="ru-RU" dirty="0" smtClean="0"/>
              <a:t>;</a:t>
            </a:r>
          </a:p>
          <a:p>
            <a:pPr marL="457200" indent="-457200" algn="l" defTabSz="457200">
              <a:buFont typeface="Wingdings" pitchFamily="2" charset="2"/>
              <a:buChar char="ü"/>
              <a:defRPr sz="3000">
                <a:solidFill>
                  <a:srgbClr val="000000"/>
                </a:solidFill>
              </a:defRPr>
            </a:pPr>
            <a:r>
              <a:rPr lang="ru-RU" dirty="0" smtClean="0"/>
              <a:t>О</a:t>
            </a:r>
            <a:r>
              <a:rPr dirty="0" err="1" smtClean="0"/>
              <a:t>чные</a:t>
            </a:r>
            <a:r>
              <a:rPr dirty="0" smtClean="0"/>
              <a:t> </a:t>
            </a:r>
            <a:r>
              <a:rPr dirty="0" err="1" smtClean="0"/>
              <a:t>мастер-классы</a:t>
            </a:r>
            <a:r>
              <a:rPr lang="ru-RU" dirty="0" smtClean="0"/>
              <a:t>;</a:t>
            </a:r>
            <a:endParaRPr dirty="0"/>
          </a:p>
          <a:p>
            <a:pPr marL="457200" indent="-457200" algn="l" defTabSz="457200">
              <a:buFont typeface="Wingdings" pitchFamily="2" charset="2"/>
              <a:buChar char="ü"/>
              <a:defRPr sz="3000">
                <a:solidFill>
                  <a:srgbClr val="000000"/>
                </a:solidFill>
              </a:defRPr>
            </a:pPr>
            <a:r>
              <a:rPr lang="ru-RU" dirty="0" smtClean="0"/>
              <a:t>С</a:t>
            </a:r>
            <a:r>
              <a:rPr dirty="0" err="1" smtClean="0"/>
              <a:t>ессии</a:t>
            </a:r>
            <a:r>
              <a:rPr dirty="0" smtClean="0"/>
              <a:t> </a:t>
            </a:r>
            <a:r>
              <a:rPr dirty="0"/>
              <a:t>с </a:t>
            </a:r>
            <a:r>
              <a:rPr dirty="0" err="1"/>
              <a:t>экспертами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подготовки</a:t>
            </a:r>
            <a:r>
              <a:rPr dirty="0"/>
              <a:t> и </a:t>
            </a:r>
            <a:r>
              <a:rPr dirty="0" err="1"/>
              <a:t>написания</a:t>
            </a:r>
            <a:r>
              <a:rPr dirty="0"/>
              <a:t> </a:t>
            </a:r>
            <a:r>
              <a:rPr dirty="0" err="1" smtClean="0"/>
              <a:t>бизнес-плана</a:t>
            </a:r>
            <a:r>
              <a:rPr lang="ru-RU" dirty="0" smtClean="0"/>
              <a:t>;</a:t>
            </a:r>
            <a:r>
              <a:rPr dirty="0" smtClean="0"/>
              <a:t> </a:t>
            </a:r>
            <a:endParaRPr lang="ru-RU" dirty="0" smtClean="0"/>
          </a:p>
          <a:p>
            <a:pPr marL="457200" indent="-457200" algn="l" defTabSz="457200">
              <a:buFont typeface="Wingdings" pitchFamily="2" charset="2"/>
              <a:buChar char="ü"/>
              <a:defRPr sz="3000">
                <a:solidFill>
                  <a:srgbClr val="000000"/>
                </a:solidFill>
              </a:defRPr>
            </a:pPr>
            <a:r>
              <a:rPr lang="ru-RU" dirty="0" smtClean="0"/>
              <a:t>Защита бизнес-проекта;</a:t>
            </a:r>
            <a:endParaRPr dirty="0"/>
          </a:p>
          <a:p>
            <a:pPr marL="457200" indent="-457200" algn="l" defTabSz="457200">
              <a:buFont typeface="Wingdings" pitchFamily="2" charset="2"/>
              <a:buChar char="ü"/>
              <a:defRPr sz="3000">
                <a:solidFill>
                  <a:srgbClr val="000000"/>
                </a:solidFill>
              </a:defRPr>
            </a:pPr>
            <a:r>
              <a:rPr dirty="0" err="1"/>
              <a:t>Индивидуальное</a:t>
            </a:r>
            <a:r>
              <a:rPr dirty="0"/>
              <a:t> </a:t>
            </a:r>
            <a:r>
              <a:rPr dirty="0" err="1"/>
              <a:t>наставничество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реализации</a:t>
            </a:r>
            <a:r>
              <a:rPr dirty="0"/>
              <a:t> </a:t>
            </a:r>
            <a:r>
              <a:rPr dirty="0" err="1" smtClean="0"/>
              <a:t>бизнес-проекта</a:t>
            </a:r>
            <a:r>
              <a:rPr lang="ru-RU" dirty="0" smtClean="0"/>
              <a:t>;</a:t>
            </a:r>
            <a:r>
              <a:rPr dirty="0" smtClean="0"/>
              <a:t> </a:t>
            </a:r>
            <a:endParaRPr lang="ru-RU" dirty="0"/>
          </a:p>
          <a:p>
            <a:pPr marL="457200" indent="-457200" algn="l" defTabSz="457200">
              <a:buFont typeface="Wingdings" pitchFamily="2" charset="2"/>
              <a:buChar char="ü"/>
              <a:defRPr sz="3000">
                <a:solidFill>
                  <a:srgbClr val="000000"/>
                </a:solidFill>
              </a:defRPr>
            </a:pPr>
            <a:r>
              <a:rPr lang="ru-RU" dirty="0" smtClean="0"/>
              <a:t>Ф</a:t>
            </a:r>
            <a:r>
              <a:rPr dirty="0" err="1" smtClean="0"/>
              <a:t>инансовая</a:t>
            </a:r>
            <a:r>
              <a:rPr dirty="0" smtClean="0"/>
              <a:t> </a:t>
            </a:r>
            <a:r>
              <a:rPr dirty="0" err="1"/>
              <a:t>поддержка</a:t>
            </a:r>
            <a:r>
              <a:rPr dirty="0"/>
              <a:t> в </a:t>
            </a:r>
            <a:r>
              <a:rPr dirty="0" err="1" smtClean="0"/>
              <a:t>виде</a:t>
            </a:r>
            <a:r>
              <a:rPr lang="ru-RU" dirty="0" smtClean="0"/>
              <a:t> </a:t>
            </a:r>
            <a:r>
              <a:rPr dirty="0" err="1" smtClean="0"/>
              <a:t>льготного</a:t>
            </a:r>
            <a:r>
              <a:rPr dirty="0" smtClean="0"/>
              <a:t> </a:t>
            </a:r>
            <a:r>
              <a:rPr dirty="0" err="1"/>
              <a:t>займа</a:t>
            </a:r>
            <a:r>
              <a:rPr dirty="0"/>
              <a:t> </a:t>
            </a:r>
            <a:r>
              <a:rPr dirty="0" err="1"/>
              <a:t>от</a:t>
            </a:r>
            <a:r>
              <a:rPr dirty="0"/>
              <a:t> 100 </a:t>
            </a:r>
            <a:r>
              <a:rPr lang="ru-RU" dirty="0" smtClean="0"/>
              <a:t>000</a:t>
            </a:r>
            <a:r>
              <a:rPr dirty="0" smtClean="0"/>
              <a:t> </a:t>
            </a:r>
            <a:r>
              <a:rPr dirty="0" err="1"/>
              <a:t>до</a:t>
            </a:r>
            <a:r>
              <a:rPr dirty="0"/>
              <a:t> 3 000 000 </a:t>
            </a:r>
            <a:r>
              <a:rPr dirty="0" err="1"/>
              <a:t>рублей</a:t>
            </a:r>
            <a:r>
              <a:rPr dirty="0"/>
              <a:t> </a:t>
            </a:r>
            <a:r>
              <a:rPr dirty="0" err="1"/>
              <a:t>под</a:t>
            </a:r>
            <a:r>
              <a:rPr dirty="0"/>
              <a:t> 0,1% </a:t>
            </a:r>
            <a:r>
              <a:rPr dirty="0" err="1"/>
              <a:t>годовых</a:t>
            </a:r>
            <a:r>
              <a:rPr dirty="0"/>
              <a:t>. </a:t>
            </a:r>
          </a:p>
          <a:p>
            <a:pPr defTabSz="457200">
              <a:defRPr sz="3000">
                <a:solidFill>
                  <a:srgbClr val="000000"/>
                </a:solidFill>
              </a:defRPr>
            </a:pP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Bitmap.png" descr="Bitmap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24632" y="-160111"/>
            <a:ext cx="24223664" cy="175285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59" name="logo-black.png" descr="logo-black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59614" y="1360030"/>
            <a:ext cx="11255172" cy="924982"/>
          </a:xfrm>
          <a:prstGeom prst="rect">
            <a:avLst/>
          </a:prstGeom>
          <a:ln w="12700">
            <a:miter lim="400000"/>
          </a:ln>
        </p:spPr>
      </p:pic>
      <p:sp>
        <p:nvSpPr>
          <p:cNvPr id="160" name="Цель проекта:"/>
          <p:cNvSpPr txBox="1"/>
          <p:nvPr/>
        </p:nvSpPr>
        <p:spPr>
          <a:xfrm>
            <a:off x="9289256" y="3925530"/>
            <a:ext cx="5805488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Цель проекта: </a:t>
            </a:r>
          </a:p>
        </p:txBody>
      </p:sp>
      <p:sp>
        <p:nvSpPr>
          <p:cNvPr id="161" name="Протестировать предпринимательские способности у 3 000 участников;…"/>
          <p:cNvSpPr txBox="1"/>
          <p:nvPr/>
        </p:nvSpPr>
        <p:spPr>
          <a:xfrm>
            <a:off x="1585975" y="6074050"/>
            <a:ext cx="21212049" cy="31353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000"/>
            </a:pPr>
            <a:r>
              <a:t>Протестировать предпринимательские способности у 3 000 участников;</a:t>
            </a:r>
          </a:p>
          <a:p>
            <a:pPr>
              <a:defRPr sz="4000"/>
            </a:pPr>
            <a:r>
              <a:t>Обучить основам предпринимательской деятельности прошедших отбор участников;</a:t>
            </a:r>
          </a:p>
          <a:p>
            <a:pPr>
              <a:defRPr sz="4000"/>
            </a:pPr>
            <a:r>
              <a:t>Выпустить 100 лучших участников из программы наставничества;</a:t>
            </a:r>
          </a:p>
          <a:p>
            <a:pPr>
              <a:defRPr sz="4000"/>
            </a:pPr>
            <a:r>
              <a:t>Подготовить участников к получению финансирования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Bitmap.png" descr="Bitmap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168" y="-261711"/>
            <a:ext cx="24223664" cy="175285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" name="logo-black.png" descr="logo-black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933388" y="1391385"/>
            <a:ext cx="12517224" cy="1028701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Этапы проекта:"/>
          <p:cNvSpPr txBox="1"/>
          <p:nvPr/>
        </p:nvSpPr>
        <p:spPr>
          <a:xfrm>
            <a:off x="9034202" y="3535393"/>
            <a:ext cx="6315597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Этапы проекта: </a:t>
            </a:r>
          </a:p>
        </p:txBody>
      </p:sp>
      <p:sp>
        <p:nvSpPr>
          <p:cNvPr id="166" name="Линия"/>
          <p:cNvSpPr/>
          <p:nvPr/>
        </p:nvSpPr>
        <p:spPr>
          <a:xfrm>
            <a:off x="16271421" y="8370275"/>
            <a:ext cx="609973" cy="941566"/>
          </a:xfrm>
          <a:prstGeom prst="line">
            <a:avLst/>
          </a:prstGeom>
          <a:ln w="279400">
            <a:solidFill>
              <a:srgbClr val="E5F6F8"/>
            </a:solidFill>
            <a:miter lim="400000"/>
          </a:ln>
        </p:spPr>
        <p:txBody>
          <a:bodyPr lIns="45718" tIns="45718" rIns="45718" bIns="45718"/>
          <a:lstStyle/>
          <a:p>
            <a:pPr defTabSz="684608">
              <a:defRPr sz="2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7" name="Линия"/>
          <p:cNvSpPr/>
          <p:nvPr/>
        </p:nvSpPr>
        <p:spPr>
          <a:xfrm>
            <a:off x="8632466" y="8370275"/>
            <a:ext cx="623416" cy="941566"/>
          </a:xfrm>
          <a:prstGeom prst="line">
            <a:avLst/>
          </a:prstGeom>
          <a:ln w="279400">
            <a:solidFill>
              <a:srgbClr val="E5F6F8"/>
            </a:solidFill>
            <a:miter lim="400000"/>
          </a:ln>
        </p:spPr>
        <p:txBody>
          <a:bodyPr lIns="45718" tIns="45718" rIns="45718" bIns="45718"/>
          <a:lstStyle/>
          <a:p>
            <a:pPr defTabSz="684608">
              <a:defRPr sz="2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8" name="Линия"/>
          <p:cNvSpPr/>
          <p:nvPr/>
        </p:nvSpPr>
        <p:spPr>
          <a:xfrm flipH="1">
            <a:off x="10794598" y="8518780"/>
            <a:ext cx="429804" cy="677940"/>
          </a:xfrm>
          <a:prstGeom prst="line">
            <a:avLst/>
          </a:prstGeom>
          <a:ln w="279400">
            <a:solidFill>
              <a:srgbClr val="E5F6F8"/>
            </a:solidFill>
            <a:miter lim="400000"/>
          </a:ln>
        </p:spPr>
        <p:txBody>
          <a:bodyPr lIns="45718" tIns="45718" rIns="45718" bIns="45718"/>
          <a:lstStyle/>
          <a:p>
            <a:pPr defTabSz="684608">
              <a:defRPr sz="2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69" name="Линия"/>
          <p:cNvSpPr/>
          <p:nvPr/>
        </p:nvSpPr>
        <p:spPr>
          <a:xfrm>
            <a:off x="12434684" y="8370275"/>
            <a:ext cx="609973" cy="941566"/>
          </a:xfrm>
          <a:prstGeom prst="line">
            <a:avLst/>
          </a:prstGeom>
          <a:ln w="279400">
            <a:solidFill>
              <a:srgbClr val="E5F6F8"/>
            </a:solidFill>
            <a:miter lim="400000"/>
          </a:ln>
        </p:spPr>
        <p:txBody>
          <a:bodyPr lIns="45718" tIns="45718" rIns="45718" bIns="45718"/>
          <a:lstStyle/>
          <a:p>
            <a:pPr defTabSz="684608">
              <a:defRPr sz="2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0" name="Линия"/>
          <p:cNvSpPr/>
          <p:nvPr/>
        </p:nvSpPr>
        <p:spPr>
          <a:xfrm flipH="1">
            <a:off x="14583374" y="8518780"/>
            <a:ext cx="429804" cy="677940"/>
          </a:xfrm>
          <a:prstGeom prst="line">
            <a:avLst/>
          </a:prstGeom>
          <a:ln w="279400">
            <a:solidFill>
              <a:srgbClr val="E5F6F8"/>
            </a:solidFill>
            <a:miter lim="400000"/>
          </a:ln>
        </p:spPr>
        <p:txBody>
          <a:bodyPr lIns="45718" tIns="45718" rIns="45718" bIns="45718"/>
          <a:lstStyle/>
          <a:p>
            <a:pPr defTabSz="684608">
              <a:defRPr sz="26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71" name="Кружок"/>
          <p:cNvSpPr/>
          <p:nvPr/>
        </p:nvSpPr>
        <p:spPr>
          <a:xfrm>
            <a:off x="6229983" y="5787351"/>
            <a:ext cx="2973654" cy="2973654"/>
          </a:xfrm>
          <a:prstGeom prst="ellipse">
            <a:avLst/>
          </a:prstGeom>
          <a:ln w="241300">
            <a:solidFill>
              <a:srgbClr val="E09B6A"/>
            </a:solidFill>
            <a:miter lim="400000"/>
          </a:ln>
        </p:spPr>
        <p:txBody>
          <a:bodyPr lIns="52089" tIns="52089" rIns="52089" bIns="52089" anchor="ctr"/>
          <a:lstStyle/>
          <a:p>
            <a:pPr defTabSz="684608">
              <a:defRPr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72" name="Кружок"/>
          <p:cNvSpPr/>
          <p:nvPr/>
        </p:nvSpPr>
        <p:spPr>
          <a:xfrm>
            <a:off x="8410495" y="9078498"/>
            <a:ext cx="2973653" cy="2973654"/>
          </a:xfrm>
          <a:prstGeom prst="ellipse">
            <a:avLst/>
          </a:prstGeom>
          <a:ln w="241300">
            <a:solidFill>
              <a:srgbClr val="E09B6A"/>
            </a:solidFill>
            <a:miter lim="400000"/>
          </a:ln>
        </p:spPr>
        <p:txBody>
          <a:bodyPr lIns="52089" tIns="52089" rIns="52089" bIns="52089" anchor="ctr"/>
          <a:lstStyle/>
          <a:p>
            <a:pPr defTabSz="684608">
              <a:defRPr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73" name="Отборочное…"/>
          <p:cNvSpPr txBox="1"/>
          <p:nvPr/>
        </p:nvSpPr>
        <p:spPr>
          <a:xfrm>
            <a:off x="6675811" y="6867068"/>
            <a:ext cx="2023994" cy="8025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2089" tIns="52089" rIns="52089" bIns="52089" anchor="ctr"/>
          <a:lstStyle/>
          <a:p>
            <a:pPr defTabSz="684608">
              <a:defRPr sz="18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Отборочное </a:t>
            </a:r>
          </a:p>
          <a:p>
            <a:pPr defTabSz="684608">
              <a:defRPr sz="18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тестирование</a:t>
            </a:r>
          </a:p>
        </p:txBody>
      </p:sp>
      <p:sp>
        <p:nvSpPr>
          <p:cNvPr id="174" name="Дистанционное…"/>
          <p:cNvSpPr txBox="1"/>
          <p:nvPr/>
        </p:nvSpPr>
        <p:spPr>
          <a:xfrm>
            <a:off x="8759845" y="10158214"/>
            <a:ext cx="2283509" cy="8025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2089" tIns="52089" rIns="52089" bIns="52089" anchor="ctr"/>
          <a:lstStyle/>
          <a:p>
            <a:pPr defTabSz="684608">
              <a:defRPr sz="18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Дистанционное</a:t>
            </a:r>
          </a:p>
          <a:p>
            <a:pPr defTabSz="684608">
              <a:defRPr sz="18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обучение</a:t>
            </a:r>
          </a:p>
        </p:txBody>
      </p:sp>
      <p:sp>
        <p:nvSpPr>
          <p:cNvPr id="175" name="Кружок"/>
          <p:cNvSpPr/>
          <p:nvPr/>
        </p:nvSpPr>
        <p:spPr>
          <a:xfrm>
            <a:off x="10271004" y="5602211"/>
            <a:ext cx="2973654" cy="2973654"/>
          </a:xfrm>
          <a:prstGeom prst="ellipse">
            <a:avLst/>
          </a:prstGeom>
          <a:ln w="241300">
            <a:solidFill>
              <a:srgbClr val="E09B6A"/>
            </a:solidFill>
            <a:miter lim="400000"/>
          </a:ln>
        </p:spPr>
        <p:txBody>
          <a:bodyPr lIns="52089" tIns="52089" rIns="52089" bIns="52089" anchor="ctr"/>
          <a:lstStyle/>
          <a:p>
            <a:pPr defTabSz="684608">
              <a:defRPr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76" name="Кружок"/>
          <p:cNvSpPr/>
          <p:nvPr/>
        </p:nvSpPr>
        <p:spPr>
          <a:xfrm>
            <a:off x="12261831" y="9091678"/>
            <a:ext cx="2973654" cy="2973654"/>
          </a:xfrm>
          <a:prstGeom prst="ellipse">
            <a:avLst/>
          </a:prstGeom>
          <a:ln w="241300">
            <a:solidFill>
              <a:srgbClr val="E09B6A"/>
            </a:solidFill>
            <a:miter lim="400000"/>
          </a:ln>
        </p:spPr>
        <p:txBody>
          <a:bodyPr lIns="52089" tIns="52089" rIns="52089" bIns="52089" anchor="ctr"/>
          <a:lstStyle/>
          <a:p>
            <a:pPr defTabSz="684608">
              <a:defRPr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77" name="Кружок"/>
          <p:cNvSpPr/>
          <p:nvPr/>
        </p:nvSpPr>
        <p:spPr>
          <a:xfrm>
            <a:off x="14203657" y="5602211"/>
            <a:ext cx="2973653" cy="2973654"/>
          </a:xfrm>
          <a:prstGeom prst="ellipse">
            <a:avLst/>
          </a:prstGeom>
          <a:ln w="241300">
            <a:solidFill>
              <a:srgbClr val="E09B6A"/>
            </a:solidFill>
            <a:miter lim="400000"/>
          </a:ln>
        </p:spPr>
        <p:txBody>
          <a:bodyPr lIns="52089" tIns="52089" rIns="52089" bIns="52089" anchor="ctr"/>
          <a:lstStyle/>
          <a:p>
            <a:pPr defTabSz="684608">
              <a:defRPr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78" name="Кружок"/>
          <p:cNvSpPr/>
          <p:nvPr/>
        </p:nvSpPr>
        <p:spPr>
          <a:xfrm>
            <a:off x="16113168" y="9075692"/>
            <a:ext cx="3005627" cy="3005627"/>
          </a:xfrm>
          <a:prstGeom prst="ellipse">
            <a:avLst/>
          </a:prstGeom>
          <a:solidFill>
            <a:srgbClr val="F08069"/>
          </a:solidFill>
          <a:ln w="241300">
            <a:solidFill>
              <a:srgbClr val="F08069"/>
            </a:solidFill>
            <a:miter lim="400000"/>
          </a:ln>
        </p:spPr>
        <p:txBody>
          <a:bodyPr lIns="52089" tIns="52089" rIns="52089" bIns="52089" anchor="ctr"/>
          <a:lstStyle/>
          <a:p>
            <a:pPr defTabSz="684608">
              <a:defRPr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79" name="Оценка…"/>
          <p:cNvSpPr txBox="1"/>
          <p:nvPr/>
        </p:nvSpPr>
        <p:spPr>
          <a:xfrm>
            <a:off x="10882975" y="6623808"/>
            <a:ext cx="1735958" cy="8025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2089" tIns="52089" rIns="52089" bIns="52089" anchor="ctr"/>
          <a:lstStyle/>
          <a:p>
            <a:pPr defTabSz="684608">
              <a:defRPr sz="18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Оценка</a:t>
            </a:r>
          </a:p>
          <a:p>
            <a:pPr defTabSz="684608">
              <a:defRPr sz="18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потенциала</a:t>
            </a:r>
          </a:p>
        </p:txBody>
      </p:sp>
      <p:sp>
        <p:nvSpPr>
          <p:cNvPr id="180" name="Подготовка…"/>
          <p:cNvSpPr txBox="1"/>
          <p:nvPr/>
        </p:nvSpPr>
        <p:spPr>
          <a:xfrm>
            <a:off x="12774000" y="10177222"/>
            <a:ext cx="1863818" cy="8025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2089" tIns="52089" rIns="52089" bIns="52089" anchor="ctr"/>
          <a:lstStyle/>
          <a:p>
            <a:pPr defTabSz="684608">
              <a:defRPr sz="18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Подготовка </a:t>
            </a:r>
          </a:p>
          <a:p>
            <a:pPr defTabSz="684608">
              <a:defRPr sz="18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бизнес-идей</a:t>
            </a:r>
          </a:p>
        </p:txBody>
      </p:sp>
      <p:sp>
        <p:nvSpPr>
          <p:cNvPr id="181" name="Итоговое…"/>
          <p:cNvSpPr txBox="1"/>
          <p:nvPr/>
        </p:nvSpPr>
        <p:spPr>
          <a:xfrm>
            <a:off x="14703293" y="6627155"/>
            <a:ext cx="1960627" cy="8025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2089" tIns="52089" rIns="52089" bIns="52089" anchor="ctr"/>
          <a:lstStyle/>
          <a:p>
            <a:pPr defTabSz="684608">
              <a:defRPr sz="18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Итоговое</a:t>
            </a:r>
          </a:p>
          <a:p>
            <a:pPr defTabSz="684608">
              <a:defRPr sz="18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мероприятие</a:t>
            </a:r>
          </a:p>
        </p:txBody>
      </p:sp>
      <p:sp>
        <p:nvSpPr>
          <p:cNvPr id="182" name="Наставничество…"/>
          <p:cNvSpPr txBox="1"/>
          <p:nvPr/>
        </p:nvSpPr>
        <p:spPr>
          <a:xfrm>
            <a:off x="16453956" y="10161235"/>
            <a:ext cx="2379755" cy="8025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2089" tIns="52089" rIns="52089" bIns="52089" anchor="ctr"/>
          <a:lstStyle/>
          <a:p>
            <a:pPr defTabSz="684608">
              <a:defRPr sz="1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Наставничество</a:t>
            </a:r>
          </a:p>
          <a:p>
            <a:pPr defTabSz="684608">
              <a:defRPr sz="1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и инвестиции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Bitmap.png" descr="Bitmap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229" y="-261711"/>
            <a:ext cx="24223664" cy="175285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85" name="logo-black.png" descr="logo-black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802660" y="1067930"/>
            <a:ext cx="10778681" cy="885823"/>
          </a:xfrm>
          <a:prstGeom prst="rect">
            <a:avLst/>
          </a:prstGeom>
          <a:ln w="12700">
            <a:miter lim="400000"/>
          </a:ln>
        </p:spPr>
      </p:pic>
      <p:sp>
        <p:nvSpPr>
          <p:cNvPr id="187" name="Онлайн-тестирование, направленное на оценку предпринимательского потенциала и предпринимательских способностей для ведения своего бизнеса. Данный этап состоит из 46 вопросов, время для заполнения занимает не более 15 минут.…"/>
          <p:cNvSpPr txBox="1"/>
          <p:nvPr/>
        </p:nvSpPr>
        <p:spPr>
          <a:xfrm>
            <a:off x="1678832" y="2496435"/>
            <a:ext cx="20563373" cy="106747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000"/>
            </a:pPr>
            <a:r>
              <a:rPr sz="2300" b="1" u="sng" dirty="0" err="1" smtClean="0"/>
              <a:t>Онлайн-тестирование</a:t>
            </a:r>
            <a:r>
              <a:rPr lang="ru-RU" sz="2300" dirty="0" smtClean="0"/>
              <a:t> </a:t>
            </a:r>
          </a:p>
          <a:p>
            <a:pPr marL="457200" indent="-457200" algn="l">
              <a:buFont typeface="Arial" pitchFamily="34" charset="0"/>
              <a:buChar char="•"/>
              <a:defRPr sz="3000"/>
            </a:pPr>
            <a:r>
              <a:rPr lang="ru-RU" sz="2300" dirty="0" smtClean="0"/>
              <a:t>46 вопросов на </a:t>
            </a:r>
            <a:r>
              <a:rPr sz="2300" dirty="0" err="1" smtClean="0"/>
              <a:t>оценк</a:t>
            </a:r>
            <a:r>
              <a:rPr lang="ru-RU" sz="2300" dirty="0" smtClean="0"/>
              <a:t>у</a:t>
            </a:r>
            <a:r>
              <a:rPr sz="2300" dirty="0" smtClean="0"/>
              <a:t> </a:t>
            </a:r>
            <a:r>
              <a:rPr sz="2300" dirty="0" err="1"/>
              <a:t>предпринимательского</a:t>
            </a:r>
            <a:r>
              <a:rPr sz="2300" dirty="0"/>
              <a:t> </a:t>
            </a:r>
            <a:r>
              <a:rPr sz="2300" dirty="0" err="1" smtClean="0"/>
              <a:t>потенциала</a:t>
            </a:r>
            <a:r>
              <a:rPr lang="ru-RU" sz="2300" dirty="0" smtClean="0"/>
              <a:t>;</a:t>
            </a:r>
          </a:p>
          <a:p>
            <a:pPr marL="457200" indent="-457200" algn="l">
              <a:buFont typeface="Arial" pitchFamily="34" charset="0"/>
              <a:buChar char="•"/>
              <a:defRPr sz="3000"/>
            </a:pPr>
            <a:r>
              <a:rPr lang="ru-RU" sz="2300" dirty="0" smtClean="0"/>
              <a:t>индивидуальный результат по итогам тестирования; </a:t>
            </a:r>
          </a:p>
          <a:p>
            <a:pPr marL="457200" indent="-457200" algn="l">
              <a:buFont typeface="Arial" pitchFamily="34" charset="0"/>
              <a:buChar char="•"/>
              <a:defRPr sz="3000"/>
            </a:pPr>
            <a:r>
              <a:rPr lang="ru-RU" sz="2300" dirty="0" smtClean="0"/>
              <a:t>рекомендации по повышению необходимых компетенций;</a:t>
            </a:r>
          </a:p>
          <a:p>
            <a:pPr marL="457200" indent="-457200" algn="l">
              <a:buFont typeface="Arial" pitchFamily="34" charset="0"/>
              <a:buChar char="•"/>
              <a:defRPr sz="3000"/>
            </a:pPr>
            <a:r>
              <a:rPr sz="2300" dirty="0" err="1" smtClean="0"/>
              <a:t>время</a:t>
            </a:r>
            <a:r>
              <a:rPr sz="2300" dirty="0" smtClean="0"/>
              <a:t> </a:t>
            </a:r>
            <a:r>
              <a:rPr lang="ru-RU" sz="2300" dirty="0" smtClean="0"/>
              <a:t>прохождения -</a:t>
            </a:r>
            <a:r>
              <a:rPr sz="2300" dirty="0" smtClean="0"/>
              <a:t> 15 </a:t>
            </a:r>
            <a:r>
              <a:rPr sz="2300" dirty="0" err="1"/>
              <a:t>минут</a:t>
            </a:r>
            <a:r>
              <a:rPr sz="2300" dirty="0"/>
              <a:t>.</a:t>
            </a:r>
          </a:p>
          <a:p>
            <a:pPr marL="457200" indent="-457200" algn="l">
              <a:buFont typeface="Wingdings" pitchFamily="2" charset="2"/>
              <a:buChar char="§"/>
              <a:defRPr sz="3000"/>
            </a:pPr>
            <a:endParaRPr sz="2300" dirty="0"/>
          </a:p>
          <a:p>
            <a:pPr algn="l">
              <a:defRPr sz="3000"/>
            </a:pPr>
            <a:r>
              <a:rPr sz="2300" b="1" u="sng" dirty="0" err="1"/>
              <a:t>Образовательный</a:t>
            </a:r>
            <a:r>
              <a:rPr sz="2300" b="1" u="sng" dirty="0"/>
              <a:t> </a:t>
            </a:r>
            <a:r>
              <a:rPr sz="2300" b="1" u="sng" dirty="0" err="1"/>
              <a:t>курс</a:t>
            </a:r>
            <a:r>
              <a:rPr sz="2300" b="1" u="sng" dirty="0"/>
              <a:t> </a:t>
            </a:r>
            <a:endParaRPr lang="ru-RU" sz="2300" u="sng" dirty="0"/>
          </a:p>
          <a:p>
            <a:pPr marL="457200" indent="-457200" algn="l">
              <a:buFont typeface="Arial" pitchFamily="34" charset="0"/>
              <a:buChar char="•"/>
              <a:defRPr sz="3000"/>
            </a:pPr>
            <a:r>
              <a:rPr lang="ru-RU" sz="2300" dirty="0" smtClean="0"/>
              <a:t>модульное </a:t>
            </a:r>
            <a:r>
              <a:rPr sz="2300" dirty="0" err="1" smtClean="0"/>
              <a:t>обучение</a:t>
            </a:r>
            <a:r>
              <a:rPr sz="2300" dirty="0" smtClean="0"/>
              <a:t> </a:t>
            </a:r>
            <a:r>
              <a:rPr sz="2300" dirty="0" err="1" smtClean="0"/>
              <a:t>участников</a:t>
            </a:r>
            <a:r>
              <a:rPr lang="ru-RU" sz="2300" dirty="0"/>
              <a:t> </a:t>
            </a:r>
            <a:r>
              <a:rPr lang="ru-RU" sz="2300" dirty="0" smtClean="0"/>
              <a:t>в онлайн/офлайн форматах;</a:t>
            </a:r>
          </a:p>
          <a:p>
            <a:pPr marL="457200" indent="-457200" algn="l">
              <a:buFont typeface="Arial" pitchFamily="34" charset="0"/>
              <a:buChar char="•"/>
              <a:defRPr sz="3000"/>
            </a:pPr>
            <a:r>
              <a:rPr lang="ru-RU" sz="2300" dirty="0" smtClean="0"/>
              <a:t>получение знаний в области начала ведения бизнеса;</a:t>
            </a:r>
            <a:r>
              <a:rPr sz="2300" dirty="0" smtClean="0"/>
              <a:t> </a:t>
            </a:r>
            <a:endParaRPr lang="ru-RU" sz="2300" dirty="0" smtClean="0"/>
          </a:p>
          <a:p>
            <a:pPr marL="457200" indent="-457200" algn="l">
              <a:buFont typeface="Arial" pitchFamily="34" charset="0"/>
              <a:buChar char="•"/>
              <a:defRPr sz="3000"/>
            </a:pPr>
            <a:r>
              <a:rPr lang="ru-RU" sz="2300" dirty="0" smtClean="0"/>
              <a:t>тестирование полученных навыков и знаний;</a:t>
            </a:r>
          </a:p>
          <a:p>
            <a:pPr marL="457200" indent="-457200" algn="l">
              <a:buFont typeface="Arial" pitchFamily="34" charset="0"/>
              <a:buChar char="•"/>
              <a:defRPr sz="3000"/>
            </a:pPr>
            <a:r>
              <a:rPr lang="ru-RU" sz="2300" dirty="0" smtClean="0"/>
              <a:t>получение сертификата по итогам обучения;</a:t>
            </a:r>
          </a:p>
          <a:p>
            <a:pPr marL="457200" indent="-457200" algn="l">
              <a:buFont typeface="Wingdings" pitchFamily="2" charset="2"/>
              <a:buChar char="§"/>
              <a:defRPr sz="3000"/>
            </a:pPr>
            <a:r>
              <a:rPr lang="ru-RU" sz="2300" dirty="0"/>
              <a:t>срок обучения – 1 месяц;</a:t>
            </a:r>
          </a:p>
          <a:p>
            <a:pPr marL="457200" indent="-457200" algn="l">
              <a:buFont typeface="Wingdings" pitchFamily="2" charset="2"/>
              <a:buChar char="§"/>
              <a:defRPr sz="3000"/>
            </a:pPr>
            <a:endParaRPr lang="ru-RU" sz="2300" dirty="0"/>
          </a:p>
          <a:p>
            <a:pPr algn="l">
              <a:defRPr sz="3000"/>
            </a:pPr>
            <a:r>
              <a:rPr lang="ru-RU" sz="2300" b="1" u="sng" dirty="0" smtClean="0"/>
              <a:t>Оценка потенциала и факультативная работа в командах</a:t>
            </a:r>
            <a:endParaRPr sz="2300" b="1" u="sng" dirty="0"/>
          </a:p>
          <a:p>
            <a:pPr marL="457200" indent="-457200" algn="l">
              <a:buFont typeface="Wingdings" pitchFamily="2" charset="2"/>
              <a:buChar char="§"/>
              <a:defRPr sz="3000"/>
            </a:pPr>
            <a:r>
              <a:rPr sz="2300" dirty="0" err="1" smtClean="0"/>
              <a:t>очные</a:t>
            </a:r>
            <a:r>
              <a:rPr sz="2300" dirty="0" smtClean="0"/>
              <a:t> </a:t>
            </a:r>
            <a:r>
              <a:rPr sz="2300" dirty="0" err="1"/>
              <a:t>мероприятия</a:t>
            </a:r>
            <a:r>
              <a:rPr sz="2300" dirty="0"/>
              <a:t> </a:t>
            </a:r>
            <a:r>
              <a:rPr sz="2300" dirty="0" err="1"/>
              <a:t>по</a:t>
            </a:r>
            <a:r>
              <a:rPr sz="2300" dirty="0"/>
              <a:t> </a:t>
            </a:r>
            <a:r>
              <a:rPr sz="2300" dirty="0" err="1"/>
              <a:t>разбору</a:t>
            </a:r>
            <a:r>
              <a:rPr sz="2300" dirty="0"/>
              <a:t> </a:t>
            </a:r>
            <a:r>
              <a:rPr sz="2300" dirty="0" err="1"/>
              <a:t>сложного</a:t>
            </a:r>
            <a:r>
              <a:rPr sz="2300" dirty="0"/>
              <a:t> </a:t>
            </a:r>
            <a:r>
              <a:rPr sz="2300" dirty="0" err="1" smtClean="0"/>
              <a:t>материала</a:t>
            </a:r>
            <a:r>
              <a:rPr lang="ru-RU" sz="2300" dirty="0" smtClean="0"/>
              <a:t>;</a:t>
            </a:r>
          </a:p>
          <a:p>
            <a:pPr marL="457200" indent="-457200" algn="l">
              <a:buFont typeface="Wingdings" pitchFamily="2" charset="2"/>
              <a:buChar char="§"/>
              <a:defRPr sz="3000"/>
            </a:pPr>
            <a:r>
              <a:rPr sz="2300" dirty="0" err="1" smtClean="0"/>
              <a:t>написани</a:t>
            </a:r>
            <a:r>
              <a:rPr lang="ru-RU" sz="2300" dirty="0" smtClean="0"/>
              <a:t>е</a:t>
            </a:r>
            <a:r>
              <a:rPr sz="2300" dirty="0" smtClean="0"/>
              <a:t> </a:t>
            </a:r>
            <a:r>
              <a:rPr sz="2300" dirty="0" err="1" smtClean="0"/>
              <a:t>бизнес-планов</a:t>
            </a:r>
            <a:r>
              <a:rPr lang="ru-RU" sz="2300" dirty="0" smtClean="0"/>
              <a:t>;</a:t>
            </a:r>
            <a:r>
              <a:rPr sz="2300" dirty="0" smtClean="0"/>
              <a:t> </a:t>
            </a:r>
            <a:endParaRPr lang="ru-RU" sz="2300" dirty="0" smtClean="0"/>
          </a:p>
          <a:p>
            <a:pPr marL="457200" indent="-457200" algn="l">
              <a:buFont typeface="Wingdings" pitchFamily="2" charset="2"/>
              <a:buChar char="§"/>
              <a:defRPr sz="3000"/>
            </a:pPr>
            <a:r>
              <a:rPr sz="2300" dirty="0" err="1" smtClean="0"/>
              <a:t>конкурс</a:t>
            </a:r>
            <a:r>
              <a:rPr sz="2300" dirty="0" smtClean="0"/>
              <a:t> </a:t>
            </a:r>
            <a:r>
              <a:rPr sz="2300" dirty="0" err="1" smtClean="0"/>
              <a:t>бизнес-планов</a:t>
            </a:r>
            <a:r>
              <a:rPr lang="ru-RU" sz="2300" dirty="0" smtClean="0"/>
              <a:t>;</a:t>
            </a:r>
          </a:p>
          <a:p>
            <a:pPr marL="457200" indent="-457200" algn="l">
              <a:buFont typeface="Wingdings" pitchFamily="2" charset="2"/>
              <a:buChar char="§"/>
              <a:defRPr sz="3000"/>
            </a:pPr>
            <a:r>
              <a:rPr lang="ru-RU" sz="2300" dirty="0" smtClean="0"/>
              <a:t>подготовка к очной </a:t>
            </a:r>
            <a:r>
              <a:rPr sz="2300" dirty="0" err="1" smtClean="0"/>
              <a:t>презентаци</a:t>
            </a:r>
            <a:r>
              <a:rPr lang="ru-RU" sz="2300" dirty="0" smtClean="0"/>
              <a:t>и бизнес-проекта;</a:t>
            </a:r>
          </a:p>
          <a:p>
            <a:pPr marL="457200" indent="-457200" algn="l">
              <a:buFont typeface="Wingdings" pitchFamily="2" charset="2"/>
              <a:buChar char="§"/>
              <a:defRPr sz="3000"/>
            </a:pPr>
            <a:r>
              <a:rPr lang="ru-RU" sz="2300" dirty="0" smtClean="0"/>
              <a:t>очная защита бизнес-проекта;</a:t>
            </a:r>
          </a:p>
          <a:p>
            <a:pPr marL="457200" indent="-457200" algn="l">
              <a:buFont typeface="Wingdings" pitchFamily="2" charset="2"/>
              <a:buChar char="§"/>
              <a:defRPr sz="3000"/>
            </a:pPr>
            <a:r>
              <a:rPr lang="ru-RU" sz="2300" b="1" dirty="0" smtClean="0"/>
              <a:t>получение сертификата о защите бизнес-проекта, который дает возможность получения финансовой поддержки  от 100  000 до 3 000 000 рублей в виде льготного займа всего под 0,1% годовых в Фонде микрофинансирования Краснодарского края;</a:t>
            </a:r>
            <a:endParaRPr lang="ru-RU" sz="2300" b="1" dirty="0"/>
          </a:p>
          <a:p>
            <a:pPr marL="457200" indent="-457200" algn="l">
              <a:buFont typeface="Wingdings" pitchFamily="2" charset="2"/>
              <a:buChar char="§"/>
              <a:defRPr sz="3000"/>
            </a:pPr>
            <a:r>
              <a:rPr lang="ru-RU" sz="2300" dirty="0" smtClean="0"/>
              <a:t>с</a:t>
            </a:r>
            <a:r>
              <a:rPr sz="2300" dirty="0" err="1" smtClean="0"/>
              <a:t>рок</a:t>
            </a:r>
            <a:r>
              <a:rPr sz="2300" dirty="0" smtClean="0"/>
              <a:t> </a:t>
            </a:r>
            <a:r>
              <a:rPr sz="2300" dirty="0" err="1"/>
              <a:t>проведения</a:t>
            </a:r>
            <a:r>
              <a:rPr sz="2300" dirty="0"/>
              <a:t> </a:t>
            </a:r>
            <a:r>
              <a:rPr sz="2300" dirty="0" err="1"/>
              <a:t>этапа</a:t>
            </a:r>
            <a:r>
              <a:rPr sz="2300" dirty="0"/>
              <a:t> – 1 </a:t>
            </a:r>
            <a:r>
              <a:rPr sz="2300" dirty="0" err="1"/>
              <a:t>месяц</a:t>
            </a:r>
            <a:r>
              <a:rPr sz="2300" dirty="0" smtClean="0"/>
              <a:t>.</a:t>
            </a:r>
            <a:endParaRPr sz="2300" dirty="0"/>
          </a:p>
          <a:p>
            <a:pPr marL="457200" indent="-457200" algn="l">
              <a:buFont typeface="Wingdings" pitchFamily="2" charset="2"/>
              <a:buChar char="§"/>
              <a:defRPr sz="3000"/>
            </a:pPr>
            <a:endParaRPr sz="2300" dirty="0"/>
          </a:p>
          <a:p>
            <a:pPr algn="l">
              <a:defRPr sz="3000"/>
            </a:pPr>
            <a:r>
              <a:rPr lang="ru-RU" sz="2300" b="1" u="sng" dirty="0" smtClean="0"/>
              <a:t>Индивидуальное н</a:t>
            </a:r>
            <a:r>
              <a:rPr sz="2300" b="1" u="sng" dirty="0" err="1" smtClean="0"/>
              <a:t>аставничество</a:t>
            </a:r>
            <a:r>
              <a:rPr sz="2300" u="sng" dirty="0" smtClean="0"/>
              <a:t> </a:t>
            </a:r>
            <a:endParaRPr lang="ru-RU" sz="2300" u="sng" dirty="0" smtClean="0"/>
          </a:p>
          <a:p>
            <a:pPr marL="457200" indent="-457200" algn="l">
              <a:buFont typeface="Arial" pitchFamily="34" charset="0"/>
              <a:buChar char="•"/>
              <a:defRPr sz="3000"/>
            </a:pPr>
            <a:r>
              <a:rPr sz="2300" dirty="0" smtClean="0"/>
              <a:t>8 </a:t>
            </a:r>
            <a:r>
              <a:rPr sz="2300" dirty="0" err="1"/>
              <a:t>индивидуальных</a:t>
            </a:r>
            <a:r>
              <a:rPr sz="2300" dirty="0"/>
              <a:t> </a:t>
            </a:r>
            <a:r>
              <a:rPr sz="2300" dirty="0" err="1" smtClean="0"/>
              <a:t>консультаций</a:t>
            </a:r>
            <a:r>
              <a:rPr lang="ru-RU" sz="2300" dirty="0" smtClean="0"/>
              <a:t> с наставником;</a:t>
            </a:r>
          </a:p>
          <a:p>
            <a:pPr marL="457200" indent="-457200" algn="l">
              <a:buFont typeface="Arial" pitchFamily="34" charset="0"/>
              <a:buChar char="•"/>
              <a:defRPr sz="3000"/>
            </a:pPr>
            <a:r>
              <a:rPr sz="2300" dirty="0" err="1" smtClean="0"/>
              <a:t>первичный</a:t>
            </a:r>
            <a:r>
              <a:rPr sz="2300" dirty="0" smtClean="0"/>
              <a:t> </a:t>
            </a:r>
            <a:r>
              <a:rPr sz="2300" dirty="0"/>
              <a:t>и </a:t>
            </a:r>
            <a:r>
              <a:rPr sz="2300" dirty="0" err="1"/>
              <a:t>итоговый</a:t>
            </a:r>
            <a:r>
              <a:rPr sz="2300" dirty="0"/>
              <a:t> </a:t>
            </a:r>
            <a:r>
              <a:rPr sz="2300" dirty="0" err="1"/>
              <a:t>аудит</a:t>
            </a:r>
            <a:r>
              <a:rPr sz="2300" dirty="0"/>
              <a:t> </a:t>
            </a:r>
            <a:r>
              <a:rPr sz="2300" dirty="0" err="1" smtClean="0"/>
              <a:t>проекта</a:t>
            </a:r>
            <a:r>
              <a:rPr lang="ru-RU" sz="2300" dirty="0" smtClean="0"/>
              <a:t>;</a:t>
            </a:r>
          </a:p>
          <a:p>
            <a:pPr marL="457200" indent="-457200" algn="l">
              <a:buFont typeface="Arial" pitchFamily="34" charset="0"/>
              <a:buChar char="•"/>
              <a:defRPr sz="3000"/>
            </a:pPr>
            <a:r>
              <a:rPr lang="ru-RU" sz="2300" dirty="0" smtClean="0"/>
              <a:t>проработка целей и задач бизнес-проекта;</a:t>
            </a:r>
          </a:p>
          <a:p>
            <a:pPr marL="457200" indent="-457200" algn="l">
              <a:buFont typeface="Arial" pitchFamily="34" charset="0"/>
              <a:buChar char="•"/>
              <a:defRPr sz="3000"/>
            </a:pPr>
            <a:r>
              <a:rPr lang="ru-RU" sz="2300" dirty="0" smtClean="0"/>
              <a:t>подбор быстрых механизмов развития бизнеса;</a:t>
            </a:r>
            <a:endParaRPr lang="ru-RU" sz="2300" dirty="0"/>
          </a:p>
          <a:p>
            <a:pPr marL="457200" indent="-457200" algn="l">
              <a:buFont typeface="Arial" pitchFamily="34" charset="0"/>
              <a:buChar char="•"/>
              <a:defRPr sz="3000"/>
            </a:pPr>
            <a:r>
              <a:rPr lang="ru-RU" sz="2300" dirty="0" smtClean="0"/>
              <a:t>с</a:t>
            </a:r>
            <a:r>
              <a:rPr sz="2300" dirty="0" err="1" smtClean="0"/>
              <a:t>рок</a:t>
            </a:r>
            <a:r>
              <a:rPr sz="2300" dirty="0" smtClean="0"/>
              <a:t> </a:t>
            </a:r>
            <a:r>
              <a:rPr sz="2300" dirty="0" err="1"/>
              <a:t>проведения</a:t>
            </a:r>
            <a:r>
              <a:rPr sz="2300" dirty="0"/>
              <a:t> </a:t>
            </a:r>
            <a:r>
              <a:rPr sz="2300" dirty="0" err="1"/>
              <a:t>этапа</a:t>
            </a:r>
            <a:r>
              <a:rPr sz="2300" dirty="0"/>
              <a:t> – 2 </a:t>
            </a:r>
            <a:r>
              <a:rPr sz="2300" dirty="0" err="1"/>
              <a:t>месяца</a:t>
            </a:r>
            <a:r>
              <a:rPr sz="2300" dirty="0"/>
              <a:t>.</a:t>
            </a:r>
          </a:p>
          <a:p>
            <a:pPr>
              <a:defRPr sz="3000"/>
            </a:pPr>
            <a:endParaRPr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1560" y="1725960"/>
            <a:ext cx="7181850" cy="1335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Bitmap.png" descr="Bitmap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168" y="-261711"/>
            <a:ext cx="24223664" cy="175285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90" name="logo-black.png" descr="logo-black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21087" y="1067930"/>
            <a:ext cx="10778680" cy="885823"/>
          </a:xfrm>
          <a:prstGeom prst="rect">
            <a:avLst/>
          </a:prstGeom>
          <a:ln w="12700">
            <a:miter lim="400000"/>
          </a:ln>
        </p:spPr>
      </p:pic>
      <p:sp>
        <p:nvSpPr>
          <p:cNvPr id="191" name="Что получит участник:"/>
          <p:cNvSpPr txBox="1"/>
          <p:nvPr/>
        </p:nvSpPr>
        <p:spPr>
          <a:xfrm>
            <a:off x="8355691" y="3026874"/>
            <a:ext cx="7480673" cy="8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Что получит участник: </a:t>
            </a:r>
          </a:p>
        </p:txBody>
      </p:sp>
      <p:sp>
        <p:nvSpPr>
          <p:cNvPr id="192" name="Оценку предпринимательских способностей…"/>
          <p:cNvSpPr txBox="1"/>
          <p:nvPr/>
        </p:nvSpPr>
        <p:spPr>
          <a:xfrm>
            <a:off x="2802850" y="4218125"/>
            <a:ext cx="18778300" cy="70275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457200" indent="-457200">
              <a:buFont typeface="Wingdings" pitchFamily="2" charset="2"/>
              <a:buChar char="Ø"/>
              <a:defRPr sz="3000"/>
            </a:pPr>
            <a:r>
              <a:rPr dirty="0" err="1"/>
              <a:t>Оценку</a:t>
            </a:r>
            <a:r>
              <a:rPr dirty="0"/>
              <a:t> </a:t>
            </a:r>
            <a:r>
              <a:rPr dirty="0" err="1"/>
              <a:t>предпринимательских</a:t>
            </a:r>
            <a:r>
              <a:rPr dirty="0"/>
              <a:t> </a:t>
            </a:r>
            <a:r>
              <a:rPr dirty="0" err="1" smtClean="0"/>
              <a:t>способностей</a:t>
            </a:r>
            <a:r>
              <a:rPr lang="ru-RU" dirty="0" smtClean="0"/>
              <a:t>;</a:t>
            </a:r>
            <a:endParaRPr dirty="0"/>
          </a:p>
          <a:p>
            <a:pPr lvl="1">
              <a:defRPr sz="3000"/>
            </a:pPr>
            <a:endParaRPr dirty="0"/>
          </a:p>
          <a:p>
            <a:pPr marL="457200" indent="-457200">
              <a:buFont typeface="Wingdings" pitchFamily="2" charset="2"/>
              <a:buChar char="Ø"/>
              <a:defRPr sz="3000"/>
            </a:pPr>
            <a:r>
              <a:rPr lang="ru-RU" dirty="0" smtClean="0"/>
              <a:t>Знания в области начала ведения бизнеса и его масштабирования</a:t>
            </a:r>
            <a:endParaRPr dirty="0"/>
          </a:p>
          <a:p>
            <a:pPr marL="457200" indent="-457200">
              <a:buFont typeface="Wingdings" pitchFamily="2" charset="2"/>
              <a:buChar char="Ø"/>
              <a:defRPr sz="3000"/>
            </a:pPr>
            <a:r>
              <a:rPr dirty="0" smtClean="0"/>
              <a:t>(</a:t>
            </a:r>
            <a:r>
              <a:rPr dirty="0"/>
              <a:t>41 </a:t>
            </a:r>
            <a:r>
              <a:rPr dirty="0" err="1"/>
              <a:t>видеоурок</a:t>
            </a:r>
            <a:r>
              <a:rPr dirty="0"/>
              <a:t>, 5 </a:t>
            </a:r>
            <a:r>
              <a:rPr dirty="0" err="1"/>
              <a:t>мастер-классов</a:t>
            </a:r>
            <a:r>
              <a:rPr dirty="0"/>
              <a:t> (</a:t>
            </a:r>
            <a:r>
              <a:rPr dirty="0" err="1"/>
              <a:t>очно</a:t>
            </a:r>
            <a:r>
              <a:rPr dirty="0"/>
              <a:t> и </a:t>
            </a:r>
            <a:r>
              <a:rPr dirty="0" err="1"/>
              <a:t>дистанционно</a:t>
            </a:r>
            <a:r>
              <a:rPr dirty="0"/>
              <a:t>), </a:t>
            </a:r>
          </a:p>
          <a:p>
            <a:pPr marL="457200" indent="-457200">
              <a:buFont typeface="Wingdings" pitchFamily="2" charset="2"/>
              <a:buChar char="Ø"/>
              <a:defRPr sz="3000"/>
            </a:pPr>
            <a:r>
              <a:rPr dirty="0" err="1"/>
              <a:t>выполнение</a:t>
            </a:r>
            <a:r>
              <a:rPr dirty="0"/>
              <a:t> </a:t>
            </a:r>
            <a:r>
              <a:rPr dirty="0" err="1"/>
              <a:t>домашних</a:t>
            </a:r>
            <a:r>
              <a:rPr dirty="0"/>
              <a:t> </a:t>
            </a:r>
            <a:r>
              <a:rPr dirty="0" err="1" smtClean="0"/>
              <a:t>заданий</a:t>
            </a:r>
            <a:r>
              <a:rPr lang="ru-RU" dirty="0" smtClean="0"/>
              <a:t>, тестирование усвоенного материала;</a:t>
            </a:r>
            <a:endParaRPr dirty="0"/>
          </a:p>
          <a:p>
            <a:pPr marL="457200" indent="-457200">
              <a:buFont typeface="Wingdings" pitchFamily="2" charset="2"/>
              <a:buChar char="Ø"/>
              <a:defRPr sz="3000"/>
            </a:pPr>
            <a:endParaRPr dirty="0"/>
          </a:p>
          <a:p>
            <a:pPr marL="457200" indent="-457200">
              <a:buFont typeface="Wingdings" pitchFamily="2" charset="2"/>
              <a:buChar char="Ø"/>
              <a:defRPr sz="3000"/>
            </a:pPr>
            <a:r>
              <a:rPr dirty="0" err="1"/>
              <a:t>Практическую</a:t>
            </a:r>
            <a:r>
              <a:rPr dirty="0"/>
              <a:t> </a:t>
            </a:r>
            <a:r>
              <a:rPr dirty="0" err="1"/>
              <a:t>проработку</a:t>
            </a:r>
            <a:r>
              <a:rPr dirty="0"/>
              <a:t> </a:t>
            </a:r>
            <a:r>
              <a:rPr dirty="0" err="1" smtClean="0"/>
              <a:t>бизнес-проект</a:t>
            </a:r>
            <a:r>
              <a:rPr lang="ru-RU" dirty="0" smtClean="0"/>
              <a:t>а;</a:t>
            </a:r>
            <a:endParaRPr dirty="0"/>
          </a:p>
          <a:p>
            <a:pPr marL="457200" indent="-457200">
              <a:buFont typeface="Wingdings" pitchFamily="2" charset="2"/>
              <a:buChar char="Ø"/>
              <a:defRPr sz="3000"/>
            </a:pPr>
            <a:endParaRPr dirty="0"/>
          </a:p>
          <a:p>
            <a:pPr marL="457200" indent="-457200">
              <a:buFont typeface="Wingdings" pitchFamily="2" charset="2"/>
              <a:buChar char="Ø"/>
              <a:defRPr sz="3000"/>
            </a:pPr>
            <a:r>
              <a:rPr dirty="0" err="1"/>
              <a:t>Возможность</a:t>
            </a:r>
            <a:r>
              <a:rPr dirty="0"/>
              <a:t> </a:t>
            </a:r>
            <a:r>
              <a:rPr dirty="0" err="1"/>
              <a:t>принять</a:t>
            </a:r>
            <a:r>
              <a:rPr dirty="0"/>
              <a:t> </a:t>
            </a:r>
            <a:r>
              <a:rPr dirty="0" err="1"/>
              <a:t>участие</a:t>
            </a:r>
            <a:r>
              <a:rPr dirty="0"/>
              <a:t> </a:t>
            </a:r>
            <a:r>
              <a:rPr lang="ru-RU" dirty="0" smtClean="0"/>
              <a:t>в </a:t>
            </a:r>
            <a:r>
              <a:rPr dirty="0" err="1" smtClean="0"/>
              <a:t>конкурсе</a:t>
            </a:r>
            <a:r>
              <a:rPr dirty="0" smtClean="0"/>
              <a:t> </a:t>
            </a:r>
            <a:r>
              <a:rPr dirty="0" err="1"/>
              <a:t>бизнес-проектов</a:t>
            </a:r>
            <a:r>
              <a:rPr dirty="0"/>
              <a:t> и </a:t>
            </a:r>
            <a:r>
              <a:rPr dirty="0" err="1"/>
              <a:t>презентовать</a:t>
            </a:r>
            <a:r>
              <a:rPr dirty="0"/>
              <a:t> </a:t>
            </a:r>
            <a:r>
              <a:rPr dirty="0" err="1" smtClean="0"/>
              <a:t>свою</a:t>
            </a:r>
            <a:r>
              <a:rPr dirty="0" smtClean="0"/>
              <a:t> </a:t>
            </a:r>
            <a:r>
              <a:rPr dirty="0" err="1"/>
              <a:t>идею</a:t>
            </a:r>
            <a:r>
              <a:rPr dirty="0"/>
              <a:t> </a:t>
            </a:r>
            <a:r>
              <a:rPr dirty="0" smtClean="0"/>
              <a:t> </a:t>
            </a:r>
            <a:r>
              <a:rPr dirty="0" err="1"/>
              <a:t>экспертам</a:t>
            </a:r>
            <a:r>
              <a:rPr dirty="0"/>
              <a:t> в </a:t>
            </a:r>
            <a:r>
              <a:rPr dirty="0" err="1"/>
              <a:t>области</a:t>
            </a:r>
            <a:r>
              <a:rPr dirty="0"/>
              <a:t> </a:t>
            </a:r>
            <a:r>
              <a:rPr dirty="0" err="1"/>
              <a:t>ведения</a:t>
            </a:r>
            <a:r>
              <a:rPr dirty="0"/>
              <a:t> </a:t>
            </a:r>
            <a:r>
              <a:rPr dirty="0" err="1" smtClean="0"/>
              <a:t>бизнеса</a:t>
            </a:r>
            <a:r>
              <a:rPr lang="ru-RU" dirty="0" smtClean="0"/>
              <a:t>;</a:t>
            </a:r>
            <a:endParaRPr dirty="0"/>
          </a:p>
          <a:p>
            <a:pPr marL="457200" indent="-457200">
              <a:buFont typeface="Wingdings" pitchFamily="2" charset="2"/>
              <a:buChar char="Ø"/>
              <a:defRPr sz="3000"/>
            </a:pPr>
            <a:endParaRPr dirty="0"/>
          </a:p>
          <a:p>
            <a:pPr marL="457200" indent="-457200">
              <a:buFont typeface="Wingdings" pitchFamily="2" charset="2"/>
              <a:buChar char="Ø"/>
              <a:defRPr sz="3000"/>
            </a:pPr>
            <a:r>
              <a:rPr dirty="0" err="1"/>
              <a:t>Два</a:t>
            </a:r>
            <a:r>
              <a:rPr dirty="0"/>
              <a:t> </a:t>
            </a:r>
            <a:r>
              <a:rPr dirty="0" err="1"/>
              <a:t>месяца</a:t>
            </a:r>
            <a:r>
              <a:rPr dirty="0"/>
              <a:t> </a:t>
            </a:r>
            <a:r>
              <a:rPr dirty="0" err="1" smtClean="0"/>
              <a:t>наставничества</a:t>
            </a:r>
            <a:r>
              <a:rPr lang="ru-RU" dirty="0"/>
              <a:t>;</a:t>
            </a:r>
            <a:endParaRPr dirty="0"/>
          </a:p>
          <a:p>
            <a:pPr marL="457200" indent="-457200">
              <a:buFont typeface="Wingdings" pitchFamily="2" charset="2"/>
              <a:buChar char="Ø"/>
              <a:defRPr sz="3000"/>
            </a:pPr>
            <a:endParaRPr dirty="0"/>
          </a:p>
          <a:p>
            <a:pPr marL="457200" indent="-457200">
              <a:buFont typeface="Wingdings" pitchFamily="2" charset="2"/>
              <a:buChar char="Ø"/>
              <a:defRPr sz="3000"/>
            </a:pPr>
            <a:r>
              <a:rPr lang="ru-RU" dirty="0" smtClean="0"/>
              <a:t>Финансовая поддержка  в виде уникального льготного займа под 0,1% годовых </a:t>
            </a:r>
            <a:r>
              <a:rPr dirty="0" smtClean="0"/>
              <a:t> </a:t>
            </a:r>
            <a:r>
              <a:rPr dirty="0" err="1"/>
              <a:t>от</a:t>
            </a:r>
            <a:r>
              <a:rPr dirty="0"/>
              <a:t> </a:t>
            </a:r>
            <a:r>
              <a:rPr dirty="0" err="1"/>
              <a:t>Фонда</a:t>
            </a:r>
            <a:r>
              <a:rPr dirty="0"/>
              <a:t> </a:t>
            </a:r>
            <a:r>
              <a:rPr dirty="0" err="1"/>
              <a:t>микрофинансирования</a:t>
            </a:r>
            <a:r>
              <a:rPr dirty="0"/>
              <a:t> </a:t>
            </a:r>
            <a:r>
              <a:rPr dirty="0" err="1"/>
              <a:t>Краснодарского</a:t>
            </a:r>
            <a:r>
              <a:rPr dirty="0"/>
              <a:t> </a:t>
            </a:r>
            <a:r>
              <a:rPr dirty="0" err="1" smtClean="0"/>
              <a:t>края</a:t>
            </a:r>
            <a:r>
              <a:rPr lang="ru-RU" dirty="0" smtClean="0"/>
              <a:t>.</a:t>
            </a:r>
            <a:endParaRPr dirty="0"/>
          </a:p>
        </p:txBody>
      </p:sp>
      <p:sp>
        <p:nvSpPr>
          <p:cNvPr id="193" name="Длительность программы 4 месяца"/>
          <p:cNvSpPr txBox="1"/>
          <p:nvPr/>
        </p:nvSpPr>
        <p:spPr>
          <a:xfrm>
            <a:off x="8736731" y="11573337"/>
            <a:ext cx="691053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Длительность программы 4 месяца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Bitmap.png" descr="Bitmap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168" y="-261711"/>
            <a:ext cx="24223664" cy="175285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logo-black.png" descr="logo-black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10797" y="1334630"/>
            <a:ext cx="11362406" cy="933795"/>
          </a:xfrm>
          <a:prstGeom prst="rect">
            <a:avLst/>
          </a:prstGeom>
          <a:ln w="12700">
            <a:miter lim="400000"/>
          </a:ln>
        </p:spPr>
      </p:pic>
      <p:sp>
        <p:nvSpPr>
          <p:cNvPr id="197" name="Кто может участвовать:"/>
          <p:cNvSpPr txBox="1"/>
          <p:nvPr/>
        </p:nvSpPr>
        <p:spPr>
          <a:xfrm>
            <a:off x="7520992" y="3806891"/>
            <a:ext cx="9342016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Кто может участвовать:</a:t>
            </a:r>
          </a:p>
        </p:txBody>
      </p:sp>
      <p:sp>
        <p:nvSpPr>
          <p:cNvPr id="198" name="Кружок"/>
          <p:cNvSpPr/>
          <p:nvPr/>
        </p:nvSpPr>
        <p:spPr>
          <a:xfrm>
            <a:off x="5607683" y="6011808"/>
            <a:ext cx="4981476" cy="4981475"/>
          </a:xfrm>
          <a:prstGeom prst="ellipse">
            <a:avLst/>
          </a:prstGeom>
          <a:ln w="241300">
            <a:solidFill>
              <a:srgbClr val="E09B6A"/>
            </a:solidFill>
            <a:miter lim="400000"/>
          </a:ln>
        </p:spPr>
        <p:txBody>
          <a:bodyPr lIns="52089" tIns="52089" rIns="52089" bIns="52089" anchor="ctr"/>
          <a:lstStyle/>
          <a:p>
            <a:pPr defTabSz="684608">
              <a:defRPr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99" name="Отборочное…"/>
          <p:cNvSpPr txBox="1"/>
          <p:nvPr/>
        </p:nvSpPr>
        <p:spPr>
          <a:xfrm>
            <a:off x="7057421" y="7988195"/>
            <a:ext cx="2081999" cy="1028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2089" tIns="52089" rIns="52089" bIns="52089" anchor="ctr"/>
          <a:lstStyle>
            <a:lvl1pPr defTabSz="684608">
              <a:defRPr sz="18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Физические лица от 18 до 35 лет включительно</a:t>
            </a:r>
          </a:p>
        </p:txBody>
      </p:sp>
      <p:sp>
        <p:nvSpPr>
          <p:cNvPr id="200" name="Кружок"/>
          <p:cNvSpPr/>
          <p:nvPr/>
        </p:nvSpPr>
        <p:spPr>
          <a:xfrm>
            <a:off x="14383384" y="6011808"/>
            <a:ext cx="4981476" cy="4981476"/>
          </a:xfrm>
          <a:prstGeom prst="ellipse">
            <a:avLst/>
          </a:prstGeom>
          <a:ln w="241300">
            <a:solidFill>
              <a:srgbClr val="E09B6A"/>
            </a:solidFill>
            <a:miter lim="400000"/>
          </a:ln>
        </p:spPr>
        <p:txBody>
          <a:bodyPr lIns="52089" tIns="52089" rIns="52089" bIns="52089" anchor="ctr"/>
          <a:lstStyle/>
          <a:p>
            <a:pPr defTabSz="684608">
              <a:defRPr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01" name="Отборочное…"/>
          <p:cNvSpPr txBox="1"/>
          <p:nvPr/>
        </p:nvSpPr>
        <p:spPr>
          <a:xfrm>
            <a:off x="14827575" y="7635015"/>
            <a:ext cx="4093092" cy="1416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2089" tIns="52089" rIns="52089" bIns="52089" anchor="ctr"/>
          <a:lstStyle>
            <a:lvl1pPr defTabSz="684608">
              <a:defRPr sz="18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Предприниматели, со сроком регистрации бизнеса не более 6 месяцев на дату подачи заявки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Bitmap.png" descr="Bitmap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168" y="-261711"/>
            <a:ext cx="24223664" cy="17528513"/>
          </a:xfrm>
          <a:prstGeom prst="rect">
            <a:avLst/>
          </a:prstGeom>
          <a:ln w="12700">
            <a:miter lim="400000"/>
          </a:ln>
        </p:spPr>
      </p:pic>
      <p:pic>
        <p:nvPicPr>
          <p:cNvPr id="204" name="logo-black.png" descr="logo-black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10797" y="1334630"/>
            <a:ext cx="11362406" cy="933795"/>
          </a:xfrm>
          <a:prstGeom prst="rect">
            <a:avLst/>
          </a:prstGeom>
          <a:ln w="12700">
            <a:miter lim="400000"/>
          </a:ln>
        </p:spPr>
      </p:pic>
      <p:sp>
        <p:nvSpPr>
          <p:cNvPr id="205" name="Как попасть в программу:"/>
          <p:cNvSpPr txBox="1"/>
          <p:nvPr/>
        </p:nvSpPr>
        <p:spPr>
          <a:xfrm>
            <a:off x="7135899" y="3910881"/>
            <a:ext cx="10112202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Как попасть в программу:</a:t>
            </a:r>
          </a:p>
        </p:txBody>
      </p:sp>
      <p:sp>
        <p:nvSpPr>
          <p:cNvPr id="206" name="Кружок"/>
          <p:cNvSpPr/>
          <p:nvPr/>
        </p:nvSpPr>
        <p:spPr>
          <a:xfrm>
            <a:off x="2571481" y="6530779"/>
            <a:ext cx="3548917" cy="3548917"/>
          </a:xfrm>
          <a:prstGeom prst="ellipse">
            <a:avLst/>
          </a:prstGeom>
          <a:ln w="241300">
            <a:solidFill>
              <a:srgbClr val="E09B6A"/>
            </a:solidFill>
            <a:miter lim="400000"/>
          </a:ln>
        </p:spPr>
        <p:txBody>
          <a:bodyPr lIns="52089" tIns="52089" rIns="52089" bIns="52089" anchor="ctr"/>
          <a:lstStyle/>
          <a:p>
            <a:pPr defTabSz="684608">
              <a:defRPr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07" name="Отборочное…"/>
          <p:cNvSpPr txBox="1"/>
          <p:nvPr/>
        </p:nvSpPr>
        <p:spPr>
          <a:xfrm>
            <a:off x="2997438" y="7790888"/>
            <a:ext cx="2697003" cy="1028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2089" tIns="52089" rIns="52089" bIns="52089" anchor="ctr"/>
          <a:lstStyle/>
          <a:p>
            <a:pPr defTabSz="684608">
              <a:defRPr sz="18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Зарегистрироваться на сайте: </a:t>
            </a:r>
            <a:r>
              <a:rPr u="sng">
                <a:hlinkClick r:id="rId4"/>
              </a:rPr>
              <a:t>https://young.moibiz93.ru/start</a:t>
            </a:r>
          </a:p>
        </p:txBody>
      </p:sp>
      <p:sp>
        <p:nvSpPr>
          <p:cNvPr id="208" name="Кружок"/>
          <p:cNvSpPr/>
          <p:nvPr/>
        </p:nvSpPr>
        <p:spPr>
          <a:xfrm>
            <a:off x="7839441" y="6728086"/>
            <a:ext cx="3548917" cy="3548918"/>
          </a:xfrm>
          <a:prstGeom prst="ellipse">
            <a:avLst/>
          </a:prstGeom>
          <a:ln w="241300">
            <a:solidFill>
              <a:srgbClr val="E09B6A"/>
            </a:solidFill>
            <a:miter lim="400000"/>
          </a:ln>
        </p:spPr>
        <p:txBody>
          <a:bodyPr lIns="52089" tIns="52089" rIns="52089" bIns="52089" anchor="ctr"/>
          <a:lstStyle/>
          <a:p>
            <a:pPr defTabSz="684608">
              <a:defRPr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09" name="Отборочное…"/>
          <p:cNvSpPr txBox="1"/>
          <p:nvPr/>
        </p:nvSpPr>
        <p:spPr>
          <a:xfrm>
            <a:off x="8265399" y="7794222"/>
            <a:ext cx="2697002" cy="1416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2089" tIns="52089" rIns="52089" bIns="52089" anchor="ctr"/>
          <a:lstStyle>
            <a:lvl1pPr defTabSz="684608">
              <a:defRPr sz="18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Дождаться проверки данных и получить ссылку на тестирование</a:t>
            </a:r>
          </a:p>
        </p:txBody>
      </p:sp>
      <p:sp>
        <p:nvSpPr>
          <p:cNvPr id="210" name="Кружок"/>
          <p:cNvSpPr/>
          <p:nvPr/>
        </p:nvSpPr>
        <p:spPr>
          <a:xfrm>
            <a:off x="13107403" y="6689987"/>
            <a:ext cx="3548917" cy="3548918"/>
          </a:xfrm>
          <a:prstGeom prst="ellipse">
            <a:avLst/>
          </a:prstGeom>
          <a:ln w="241300">
            <a:solidFill>
              <a:srgbClr val="E09B6A"/>
            </a:solidFill>
            <a:miter lim="400000"/>
          </a:ln>
        </p:spPr>
        <p:txBody>
          <a:bodyPr lIns="52089" tIns="52089" rIns="52089" bIns="52089" anchor="ctr"/>
          <a:lstStyle/>
          <a:p>
            <a:pPr defTabSz="684608">
              <a:defRPr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11" name="Отборочное…"/>
          <p:cNvSpPr txBox="1"/>
          <p:nvPr/>
        </p:nvSpPr>
        <p:spPr>
          <a:xfrm>
            <a:off x="13533359" y="8240386"/>
            <a:ext cx="2697003" cy="4481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2089" tIns="52089" rIns="52089" bIns="52089" anchor="ctr"/>
          <a:lstStyle>
            <a:lvl1pPr defTabSz="684608">
              <a:defRPr sz="18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Пройти тестирование</a:t>
            </a:r>
          </a:p>
        </p:txBody>
      </p:sp>
      <p:sp>
        <p:nvSpPr>
          <p:cNvPr id="212" name="Кружок"/>
          <p:cNvSpPr/>
          <p:nvPr/>
        </p:nvSpPr>
        <p:spPr>
          <a:xfrm>
            <a:off x="18263603" y="6530779"/>
            <a:ext cx="3548917" cy="3548917"/>
          </a:xfrm>
          <a:prstGeom prst="ellipse">
            <a:avLst/>
          </a:prstGeom>
          <a:ln w="241300">
            <a:solidFill>
              <a:srgbClr val="E09B6A"/>
            </a:solidFill>
            <a:miter lim="400000"/>
          </a:ln>
        </p:spPr>
        <p:txBody>
          <a:bodyPr lIns="52089" tIns="52089" rIns="52089" bIns="52089" anchor="ctr"/>
          <a:lstStyle/>
          <a:p>
            <a:pPr defTabSz="684608">
              <a:defRPr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13" name="Отборочное…"/>
          <p:cNvSpPr txBox="1"/>
          <p:nvPr/>
        </p:nvSpPr>
        <p:spPr>
          <a:xfrm>
            <a:off x="18689559" y="8081179"/>
            <a:ext cx="2697003" cy="4481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2089" tIns="52089" rIns="52089" bIns="52089" anchor="ctr"/>
          <a:lstStyle>
            <a:lvl1pPr defTabSz="684608">
              <a:defRPr sz="18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Начать обучение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Bitmap.png" descr="Bitmap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168" y="-261711"/>
            <a:ext cx="24223664" cy="17528513"/>
          </a:xfrm>
          <a:prstGeom prst="rect">
            <a:avLst/>
          </a:prstGeom>
          <a:ln w="12700">
            <a:miter lim="400000"/>
          </a:ln>
        </p:spPr>
      </p:pic>
      <p:pic>
        <p:nvPicPr>
          <p:cNvPr id="216" name="logo-black.png" descr="logo-black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64414" y="1360030"/>
            <a:ext cx="11255172" cy="924982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Регистрируйся в проект и начни реализацию своего бизнеса!"/>
          <p:cNvSpPr txBox="1"/>
          <p:nvPr/>
        </p:nvSpPr>
        <p:spPr>
          <a:xfrm>
            <a:off x="4401144" y="5329377"/>
            <a:ext cx="15581712" cy="30572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ru-RU" sz="4800" dirty="0" smtClean="0"/>
              <a:t>Уникальная программа, направленная на поддержку и содействие предпринимательской деятельности молодежи на территории Краснодарского края в 2021 году </a:t>
            </a:r>
            <a:endParaRPr sz="4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476</Words>
  <Application>Microsoft Office PowerPoint</Application>
  <PresentationFormat>Произвольный</PresentationFormat>
  <Paragraphs>86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21_BasicWhite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Катя</dc:creator>
  <cp:lastModifiedBy>Горбунова</cp:lastModifiedBy>
  <cp:revision>9</cp:revision>
  <dcterms:modified xsi:type="dcterms:W3CDTF">2021-06-17T07:44:52Z</dcterms:modified>
</cp:coreProperties>
</file>